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badi" panose="020B0604020104020204" pitchFamily="34" charset="0"/>
      <p:regular r:id="rId16"/>
    </p:embeddedFont>
    <p:embeddedFont>
      <p:font typeface="Calibri (MS) Bold" panose="020B0604020202020204" charset="0"/>
      <p:regular r:id="rId17"/>
    </p:embeddedFont>
    <p:embeddedFont>
      <p:font typeface="Calibri (MS) Bold Italics" panose="020B0604020202020204" charset="0"/>
      <p:regular r:id="rId18"/>
    </p:embeddedFont>
    <p:embeddedFont>
      <p:font typeface="Montserrat" panose="00000500000000000000" pitchFamily="2" charset="0"/>
      <p:regular r:id="rId19"/>
    </p:embeddedFont>
    <p:embeddedFont>
      <p:font typeface="Montserrat Bold" panose="00000800000000000000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hyperlink" Target="https://doi.org/10.3390/jpm15100454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package" Target="../embeddings/Microsoft_Excel_Worksheet.xlsx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sv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250102" y="15933"/>
            <a:ext cx="4286250" cy="10271066"/>
            <a:chOff x="0" y="0"/>
            <a:chExt cx="5715000" cy="136947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15000" cy="13694790"/>
            </a:xfrm>
            <a:custGeom>
              <a:avLst/>
              <a:gdLst/>
              <a:ahLst/>
              <a:cxnLst/>
              <a:rect l="l" t="t" r="r" b="b"/>
              <a:pathLst>
                <a:path w="5715000" h="13694790">
                  <a:moveTo>
                    <a:pt x="0" y="1369479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694790"/>
                  </a:lnTo>
                  <a:close/>
                </a:path>
              </a:pathLst>
            </a:custGeom>
            <a:solidFill>
              <a:srgbClr val="FBFCFC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58182" y="0"/>
            <a:ext cx="4286250" cy="10287000"/>
            <a:chOff x="0" y="0"/>
            <a:chExt cx="5715000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15000" cy="13716000"/>
            </a:xfrm>
            <a:custGeom>
              <a:avLst/>
              <a:gdLst/>
              <a:ahLst/>
              <a:cxnLst/>
              <a:rect l="l" t="t" r="r" b="b"/>
              <a:pathLst>
                <a:path w="5715000" h="13716000">
                  <a:moveTo>
                    <a:pt x="0" y="1371600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716000"/>
                  </a:lnTo>
                  <a:close/>
                </a:path>
              </a:pathLst>
            </a:custGeom>
            <a:solidFill>
              <a:srgbClr val="F2F2F2">
                <a:alpha val="8627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41780" y="0"/>
            <a:ext cx="230889" cy="10287000"/>
            <a:chOff x="0" y="0"/>
            <a:chExt cx="307852" cy="13716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7848" cy="13716000"/>
            </a:xfrm>
            <a:custGeom>
              <a:avLst/>
              <a:gdLst/>
              <a:ahLst/>
              <a:cxnLst/>
              <a:rect l="l" t="t" r="r" b="b"/>
              <a:pathLst>
                <a:path w="307848" h="13716000">
                  <a:moveTo>
                    <a:pt x="0" y="0"/>
                  </a:moveTo>
                  <a:lnTo>
                    <a:pt x="307848" y="0"/>
                  </a:lnTo>
                  <a:lnTo>
                    <a:pt x="30784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15260" y="0"/>
            <a:ext cx="230889" cy="10287000"/>
            <a:chOff x="0" y="0"/>
            <a:chExt cx="307852" cy="13716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7848" cy="13716000"/>
            </a:xfrm>
            <a:custGeom>
              <a:avLst/>
              <a:gdLst/>
              <a:ahLst/>
              <a:cxnLst/>
              <a:rect l="l" t="t" r="r" b="b"/>
              <a:pathLst>
                <a:path w="307848" h="13716000">
                  <a:moveTo>
                    <a:pt x="0" y="0"/>
                  </a:moveTo>
                  <a:lnTo>
                    <a:pt x="307848" y="0"/>
                  </a:lnTo>
                  <a:lnTo>
                    <a:pt x="30784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E3D9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330" y="5762"/>
            <a:ext cx="7322313" cy="10287000"/>
            <a:chOff x="0" y="0"/>
            <a:chExt cx="9763084" cy="13716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63125" cy="13716000"/>
            </a:xfrm>
            <a:custGeom>
              <a:avLst/>
              <a:gdLst/>
              <a:ahLst/>
              <a:cxnLst/>
              <a:rect l="l" t="t" r="r" b="b"/>
              <a:pathLst>
                <a:path w="9763125" h="13716000">
                  <a:moveTo>
                    <a:pt x="0" y="0"/>
                  </a:moveTo>
                  <a:lnTo>
                    <a:pt x="9763125" y="0"/>
                  </a:lnTo>
                  <a:lnTo>
                    <a:pt x="976312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64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786969" y="1729205"/>
            <a:ext cx="10501031" cy="3509048"/>
            <a:chOff x="0" y="0"/>
            <a:chExt cx="14001374" cy="467873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001373" cy="4678731"/>
            </a:xfrm>
            <a:custGeom>
              <a:avLst/>
              <a:gdLst/>
              <a:ahLst/>
              <a:cxnLst/>
              <a:rect l="l" t="t" r="r" b="b"/>
              <a:pathLst>
                <a:path w="14001373" h="4678731">
                  <a:moveTo>
                    <a:pt x="0" y="0"/>
                  </a:moveTo>
                  <a:lnTo>
                    <a:pt x="14001373" y="0"/>
                  </a:lnTo>
                  <a:lnTo>
                    <a:pt x="14001373" y="4678731"/>
                  </a:lnTo>
                  <a:lnTo>
                    <a:pt x="0" y="467873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14001374" cy="4745406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7667"/>
                </a:lnSpc>
              </a:pPr>
              <a:r>
                <a:rPr lang="en-US" sz="7099" b="1" i="1" spc="-59">
                  <a:solidFill>
                    <a:srgbClr val="1B294A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Training of Neurofeedback in Post-Bariatric Surgery Patients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871030" y="7543800"/>
            <a:ext cx="10416970" cy="2291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b="1" spc="298" dirty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CLARA LOMBARDO</a:t>
            </a:r>
          </a:p>
          <a:p>
            <a:pPr algn="l">
              <a:lnSpc>
                <a:spcPts val="5040"/>
              </a:lnSpc>
            </a:pPr>
            <a:r>
              <a:rPr lang="en-US" sz="4200" b="1" spc="298" dirty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PsyD, PhDs in Psychology </a:t>
            </a:r>
          </a:p>
          <a:p>
            <a:pPr algn="l">
              <a:lnSpc>
                <a:spcPts val="3960"/>
              </a:lnSpc>
            </a:pPr>
            <a:r>
              <a:rPr lang="en-US" sz="3300" b="1" spc="235" dirty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Department “</a:t>
            </a:r>
            <a:r>
              <a:rPr lang="en-US" sz="3300" b="1" spc="235" dirty="0" err="1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Scienze</a:t>
            </a:r>
            <a:r>
              <a:rPr lang="en-US" sz="3300" b="1" spc="235" dirty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00" b="1" spc="235" dirty="0" err="1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della</a:t>
            </a:r>
            <a:r>
              <a:rPr lang="en-US" sz="3300" b="1" spc="235" dirty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Salute” University “Magna Graecia” of Catanzaro, Italy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" name="Freeform 8"/>
          <p:cNvSpPr/>
          <p:nvPr/>
        </p:nvSpPr>
        <p:spPr>
          <a:xfrm>
            <a:off x="1182322" y="2413344"/>
            <a:ext cx="4565152" cy="4121934"/>
          </a:xfrm>
          <a:custGeom>
            <a:avLst/>
            <a:gdLst/>
            <a:ahLst/>
            <a:cxnLst/>
            <a:rect l="l" t="t" r="r" b="b"/>
            <a:pathLst>
              <a:path w="4565152" h="4121934">
                <a:moveTo>
                  <a:pt x="0" y="0"/>
                </a:moveTo>
                <a:lnTo>
                  <a:pt x="4565152" y="0"/>
                </a:lnTo>
                <a:lnTo>
                  <a:pt x="4565152" y="4121934"/>
                </a:lnTo>
                <a:lnTo>
                  <a:pt x="0" y="4121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6738477" y="2413344"/>
            <a:ext cx="4811050" cy="4121934"/>
          </a:xfrm>
          <a:custGeom>
            <a:avLst/>
            <a:gdLst/>
            <a:ahLst/>
            <a:cxnLst/>
            <a:rect l="l" t="t" r="r" b="b"/>
            <a:pathLst>
              <a:path w="4811050" h="4121934">
                <a:moveTo>
                  <a:pt x="0" y="0"/>
                </a:moveTo>
                <a:lnTo>
                  <a:pt x="4811049" y="0"/>
                </a:lnTo>
                <a:lnTo>
                  <a:pt x="4811049" y="4121934"/>
                </a:lnTo>
                <a:lnTo>
                  <a:pt x="0" y="4121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2292113" y="2413344"/>
            <a:ext cx="4716709" cy="4121934"/>
          </a:xfrm>
          <a:custGeom>
            <a:avLst/>
            <a:gdLst/>
            <a:ahLst/>
            <a:cxnLst/>
            <a:rect l="l" t="t" r="r" b="b"/>
            <a:pathLst>
              <a:path w="4716709" h="4121934">
                <a:moveTo>
                  <a:pt x="0" y="0"/>
                </a:moveTo>
                <a:lnTo>
                  <a:pt x="4716710" y="0"/>
                </a:lnTo>
                <a:lnTo>
                  <a:pt x="4716710" y="4121934"/>
                </a:lnTo>
                <a:lnTo>
                  <a:pt x="0" y="4121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7488661" y="1499254"/>
            <a:ext cx="3310682" cy="601942"/>
          </a:xfrm>
          <a:custGeom>
            <a:avLst/>
            <a:gdLst/>
            <a:ahLst/>
            <a:cxnLst/>
            <a:rect l="l" t="t" r="r" b="b"/>
            <a:pathLst>
              <a:path w="3310682" h="601942">
                <a:moveTo>
                  <a:pt x="0" y="0"/>
                </a:moveTo>
                <a:lnTo>
                  <a:pt x="3310681" y="0"/>
                </a:lnTo>
                <a:lnTo>
                  <a:pt x="3310681" y="601942"/>
                </a:lnTo>
                <a:lnTo>
                  <a:pt x="0" y="601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TextBox 12"/>
          <p:cNvSpPr txBox="1"/>
          <p:nvPr/>
        </p:nvSpPr>
        <p:spPr>
          <a:xfrm>
            <a:off x="3853030" y="1028700"/>
            <a:ext cx="10581938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 spc="227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Boxplot Neurofeedback Group (T0 vs T1) BUT subscale:</a:t>
            </a:r>
          </a:p>
          <a:p>
            <a:pPr algn="ctr">
              <a:lnSpc>
                <a:spcPts val="4560"/>
              </a:lnSpc>
              <a:spcBef>
                <a:spcPct val="0"/>
              </a:spcBef>
            </a:pPr>
            <a:endParaRPr lang="en-US" sz="3200" b="1" spc="227">
              <a:solidFill>
                <a:srgbClr val="1B294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413344"/>
            <a:ext cx="5318242" cy="4121934"/>
          </a:xfrm>
          <a:custGeom>
            <a:avLst/>
            <a:gdLst/>
            <a:ahLst/>
            <a:cxnLst/>
            <a:rect l="l" t="t" r="r" b="b"/>
            <a:pathLst>
              <a:path w="5318242" h="4121934">
                <a:moveTo>
                  <a:pt x="0" y="0"/>
                </a:moveTo>
                <a:lnTo>
                  <a:pt x="5318242" y="0"/>
                </a:lnTo>
                <a:lnTo>
                  <a:pt x="5318242" y="4121934"/>
                </a:lnTo>
                <a:lnTo>
                  <a:pt x="0" y="4121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6888711" y="2413344"/>
            <a:ext cx="4859811" cy="4121934"/>
          </a:xfrm>
          <a:custGeom>
            <a:avLst/>
            <a:gdLst/>
            <a:ahLst/>
            <a:cxnLst/>
            <a:rect l="l" t="t" r="r" b="b"/>
            <a:pathLst>
              <a:path w="4859811" h="4121934">
                <a:moveTo>
                  <a:pt x="0" y="0"/>
                </a:moveTo>
                <a:lnTo>
                  <a:pt x="4859811" y="0"/>
                </a:lnTo>
                <a:lnTo>
                  <a:pt x="4859811" y="4121934"/>
                </a:lnTo>
                <a:lnTo>
                  <a:pt x="0" y="4121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2290291" y="2413344"/>
            <a:ext cx="4969009" cy="4261302"/>
          </a:xfrm>
          <a:custGeom>
            <a:avLst/>
            <a:gdLst/>
            <a:ahLst/>
            <a:cxnLst/>
            <a:rect l="l" t="t" r="r" b="b"/>
            <a:pathLst>
              <a:path w="4969009" h="4261302">
                <a:moveTo>
                  <a:pt x="0" y="0"/>
                </a:moveTo>
                <a:lnTo>
                  <a:pt x="4969009" y="0"/>
                </a:lnTo>
                <a:lnTo>
                  <a:pt x="4969009" y="4261302"/>
                </a:lnTo>
                <a:lnTo>
                  <a:pt x="0" y="4261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 rot="2118205">
            <a:off x="569536" y="6834106"/>
            <a:ext cx="1343618" cy="972444"/>
          </a:xfrm>
          <a:custGeom>
            <a:avLst/>
            <a:gdLst/>
            <a:ahLst/>
            <a:cxnLst/>
            <a:rect l="l" t="t" r="r" b="b"/>
            <a:pathLst>
              <a:path w="1343618" h="972444">
                <a:moveTo>
                  <a:pt x="0" y="0"/>
                </a:moveTo>
                <a:lnTo>
                  <a:pt x="1343619" y="0"/>
                </a:lnTo>
                <a:lnTo>
                  <a:pt x="1343619" y="972444"/>
                </a:lnTo>
                <a:lnTo>
                  <a:pt x="0" y="9724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TextBox 12"/>
          <p:cNvSpPr txBox="1"/>
          <p:nvPr/>
        </p:nvSpPr>
        <p:spPr>
          <a:xfrm>
            <a:off x="1939522" y="7327656"/>
            <a:ext cx="1531977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spc="142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Si è registrata una riduzione dell'</a:t>
            </a:r>
            <a:r>
              <a:rPr lang="en-US" sz="2000" b="1" spc="142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over-eating</a:t>
            </a:r>
            <a:r>
              <a:rPr lang="en-US" sz="2000" spc="142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(cioè della tendenza ad ingerire più calorie di quante richieste dal dispendio energetico), dell'</a:t>
            </a:r>
            <a:r>
              <a:rPr lang="en-US" sz="2000" b="1" spc="142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external-eating</a:t>
            </a:r>
            <a:r>
              <a:rPr lang="en-US" sz="2000" spc="142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(cioè del mangiare per ragioni che non fossero dovute al senso di fame) e dell'</a:t>
            </a:r>
            <a:r>
              <a:rPr lang="en-US" sz="2000" b="1" spc="142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emotional-eating</a:t>
            </a:r>
            <a:r>
              <a:rPr lang="en-US" sz="2000" spc="142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(cioè del mangiare in risposta a particolari stati emotivi).</a:t>
            </a:r>
          </a:p>
          <a:p>
            <a:pPr algn="just">
              <a:lnSpc>
                <a:spcPts val="2400"/>
              </a:lnSpc>
              <a:spcBef>
                <a:spcPct val="0"/>
              </a:spcBef>
            </a:pPr>
            <a:endParaRPr lang="en-US" sz="2000" spc="142">
              <a:solidFill>
                <a:srgbClr val="1B29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" name="Freeform 8"/>
          <p:cNvSpPr/>
          <p:nvPr/>
        </p:nvSpPr>
        <p:spPr>
          <a:xfrm rot="1815003">
            <a:off x="8005359" y="5139964"/>
            <a:ext cx="2277285" cy="643333"/>
          </a:xfrm>
          <a:custGeom>
            <a:avLst/>
            <a:gdLst/>
            <a:ahLst/>
            <a:cxnLst/>
            <a:rect l="l" t="t" r="r" b="b"/>
            <a:pathLst>
              <a:path w="2277285" h="643333">
                <a:moveTo>
                  <a:pt x="0" y="0"/>
                </a:moveTo>
                <a:lnTo>
                  <a:pt x="2277285" y="0"/>
                </a:lnTo>
                <a:lnTo>
                  <a:pt x="2277285" y="643333"/>
                </a:lnTo>
                <a:lnTo>
                  <a:pt x="0" y="6433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1025151" y="1028700"/>
            <a:ext cx="6704926" cy="4801705"/>
          </a:xfrm>
          <a:custGeom>
            <a:avLst/>
            <a:gdLst/>
            <a:ahLst/>
            <a:cxnLst/>
            <a:rect l="l" t="t" r="r" b="b"/>
            <a:pathLst>
              <a:path w="6704926" h="4801705">
                <a:moveTo>
                  <a:pt x="0" y="0"/>
                </a:moveTo>
                <a:lnTo>
                  <a:pt x="6704926" y="0"/>
                </a:lnTo>
                <a:lnTo>
                  <a:pt x="6704926" y="4801705"/>
                </a:lnTo>
                <a:lnTo>
                  <a:pt x="0" y="4801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1459297" y="2172253"/>
            <a:ext cx="5836633" cy="251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18"/>
              </a:lnSpc>
            </a:pPr>
            <a:r>
              <a:rPr lang="en-US" sz="2098" b="1" spc="148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 un mese dal trattamento (t1) con neurofeedback, i soggetti del gruppo sperimentale a differenza del gruppo di controllo hanno riportato una minore incidenza della sintomatologia associata alle difficoltà alimentari post-intervento</a:t>
            </a:r>
          </a:p>
          <a:p>
            <a:pPr algn="just">
              <a:lnSpc>
                <a:spcPts val="2518"/>
              </a:lnSpc>
              <a:spcBef>
                <a:spcPct val="0"/>
              </a:spcBef>
            </a:pPr>
            <a:endParaRPr lang="en-US" sz="2098" b="1" spc="148">
              <a:solidFill>
                <a:srgbClr val="1B294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554374" y="3429553"/>
            <a:ext cx="6704926" cy="4801705"/>
          </a:xfrm>
          <a:custGeom>
            <a:avLst/>
            <a:gdLst/>
            <a:ahLst/>
            <a:cxnLst/>
            <a:rect l="l" t="t" r="r" b="b"/>
            <a:pathLst>
              <a:path w="6704926" h="4801705">
                <a:moveTo>
                  <a:pt x="0" y="0"/>
                </a:moveTo>
                <a:lnTo>
                  <a:pt x="6704926" y="0"/>
                </a:lnTo>
                <a:lnTo>
                  <a:pt x="6704926" y="4801705"/>
                </a:lnTo>
                <a:lnTo>
                  <a:pt x="0" y="4801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TextBox 12"/>
          <p:cNvSpPr txBox="1"/>
          <p:nvPr/>
        </p:nvSpPr>
        <p:spPr>
          <a:xfrm>
            <a:off x="10975856" y="4610144"/>
            <a:ext cx="5887673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 spc="142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Sono emersi miglioramenti relativi alla percezione della propria immagine corporea:</a:t>
            </a:r>
          </a:p>
          <a:p>
            <a:pPr algn="just">
              <a:lnSpc>
                <a:spcPts val="2400"/>
              </a:lnSpc>
            </a:pPr>
            <a:endParaRPr lang="en-US" sz="2000" b="1" spc="142">
              <a:solidFill>
                <a:srgbClr val="1B294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31802" lvl="1" indent="-215901" algn="just">
              <a:lnSpc>
                <a:spcPts val="2400"/>
              </a:lnSpc>
              <a:buFont typeface="Arial"/>
              <a:buChar char="•"/>
            </a:pPr>
            <a:r>
              <a:rPr lang="en-US" sz="2000" b="1" spc="142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una riduzione della fobia del peso</a:t>
            </a:r>
          </a:p>
          <a:p>
            <a:pPr marL="431802" lvl="1" indent="-215901" algn="just">
              <a:lnSpc>
                <a:spcPts val="2400"/>
              </a:lnSpc>
              <a:buFont typeface="Arial"/>
              <a:buChar char="•"/>
            </a:pPr>
            <a:r>
              <a:rPr lang="en-US" sz="2000" b="1" spc="142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delle condotte di evitamento </a:t>
            </a:r>
          </a:p>
          <a:p>
            <a:pPr marL="431802" lvl="1" indent="-215901" algn="just">
              <a:lnSpc>
                <a:spcPts val="2400"/>
              </a:lnSpc>
              <a:buFont typeface="Arial"/>
              <a:buChar char="•"/>
            </a:pPr>
            <a:r>
              <a:rPr lang="en-US" sz="2000" b="1" spc="142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una riduzione dell’emotional eating. </a:t>
            </a:r>
          </a:p>
          <a:p>
            <a:pPr algn="just">
              <a:lnSpc>
                <a:spcPts val="2400"/>
              </a:lnSpc>
              <a:spcBef>
                <a:spcPct val="0"/>
              </a:spcBef>
            </a:pPr>
            <a:endParaRPr lang="en-US" sz="2000" b="1" spc="142">
              <a:solidFill>
                <a:srgbClr val="1B294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" name="Freeform 8"/>
          <p:cNvSpPr/>
          <p:nvPr/>
        </p:nvSpPr>
        <p:spPr>
          <a:xfrm>
            <a:off x="1069734" y="7528524"/>
            <a:ext cx="675696" cy="688708"/>
          </a:xfrm>
          <a:custGeom>
            <a:avLst/>
            <a:gdLst/>
            <a:ahLst/>
            <a:cxnLst/>
            <a:rect l="l" t="t" r="r" b="b"/>
            <a:pathLst>
              <a:path w="675696" h="688708">
                <a:moveTo>
                  <a:pt x="0" y="0"/>
                </a:moveTo>
                <a:lnTo>
                  <a:pt x="675696" y="0"/>
                </a:lnTo>
                <a:lnTo>
                  <a:pt x="675696" y="688708"/>
                </a:lnTo>
                <a:lnTo>
                  <a:pt x="0" y="688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1069734" y="2421146"/>
            <a:ext cx="675696" cy="688708"/>
          </a:xfrm>
          <a:custGeom>
            <a:avLst/>
            <a:gdLst/>
            <a:ahLst/>
            <a:cxnLst/>
            <a:rect l="l" t="t" r="r" b="b"/>
            <a:pathLst>
              <a:path w="675696" h="688708">
                <a:moveTo>
                  <a:pt x="0" y="0"/>
                </a:moveTo>
                <a:lnTo>
                  <a:pt x="675696" y="0"/>
                </a:lnTo>
                <a:lnTo>
                  <a:pt x="675696" y="688708"/>
                </a:lnTo>
                <a:lnTo>
                  <a:pt x="0" y="688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5538375" y="0"/>
            <a:ext cx="2749624" cy="2184969"/>
          </a:xfrm>
          <a:custGeom>
            <a:avLst/>
            <a:gdLst/>
            <a:ahLst/>
            <a:cxnLst/>
            <a:rect l="l" t="t" r="r" b="b"/>
            <a:pathLst>
              <a:path w="2749624" h="2184969">
                <a:moveTo>
                  <a:pt x="0" y="0"/>
                </a:moveTo>
                <a:lnTo>
                  <a:pt x="2749624" y="0"/>
                </a:lnTo>
                <a:lnTo>
                  <a:pt x="2749624" y="2184969"/>
                </a:lnTo>
                <a:lnTo>
                  <a:pt x="0" y="21849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6214904" y="3215350"/>
            <a:ext cx="5776128" cy="4332096"/>
          </a:xfrm>
          <a:custGeom>
            <a:avLst/>
            <a:gdLst/>
            <a:ahLst/>
            <a:cxnLst/>
            <a:rect l="l" t="t" r="r" b="b"/>
            <a:pathLst>
              <a:path w="5776128" h="4332096">
                <a:moveTo>
                  <a:pt x="0" y="0"/>
                </a:moveTo>
                <a:lnTo>
                  <a:pt x="5776127" y="0"/>
                </a:lnTo>
                <a:lnTo>
                  <a:pt x="5776127" y="4332095"/>
                </a:lnTo>
                <a:lnTo>
                  <a:pt x="0" y="43320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TextBox 12"/>
          <p:cNvSpPr txBox="1"/>
          <p:nvPr/>
        </p:nvSpPr>
        <p:spPr>
          <a:xfrm>
            <a:off x="1704396" y="2421146"/>
            <a:ext cx="14797144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8"/>
              </a:lnSpc>
            </a:pPr>
            <a:r>
              <a:rPr lang="en-US" sz="2298" spc="163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Il </a:t>
            </a:r>
            <a:r>
              <a:rPr lang="en-US" sz="2298" b="1" spc="163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neurofeedback</a:t>
            </a:r>
            <a:r>
              <a:rPr lang="en-US" sz="2298" spc="163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si è dimostrato uno strumento efficace nella gestione dei pazienti che si sono sottoposti ad un intervento di chirurgia bariatrica. </a:t>
            </a:r>
          </a:p>
          <a:p>
            <a:pPr algn="just">
              <a:lnSpc>
                <a:spcPts val="2758"/>
              </a:lnSpc>
              <a:spcBef>
                <a:spcPct val="0"/>
              </a:spcBef>
            </a:pPr>
            <a:endParaRPr lang="en-US" sz="2298" spc="163">
              <a:solidFill>
                <a:srgbClr val="1B29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04396" y="7528524"/>
            <a:ext cx="15254570" cy="106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0"/>
              </a:lnSpc>
              <a:spcBef>
                <a:spcPct val="0"/>
              </a:spcBef>
            </a:pP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L’aumento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della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potenza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delle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onde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alfa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influisce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sul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controllo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del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desiderio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alimentare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sulla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capacità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tollerare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lo stress e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sul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miglioramento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della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consapevolezza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emotiva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rispetto al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cibo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alla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propria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immagine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spc="163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corporea</a:t>
            </a:r>
            <a:r>
              <a:rPr lang="en-US" sz="2300" spc="163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432990" y="751364"/>
            <a:ext cx="3422023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0"/>
              </a:lnSpc>
              <a:spcBef>
                <a:spcPct val="0"/>
              </a:spcBef>
            </a:pPr>
            <a:r>
              <a:rPr lang="en-US" sz="3800" b="1" spc="27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Conclusioni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250102" y="15933"/>
            <a:ext cx="4286250" cy="10271066"/>
            <a:chOff x="0" y="0"/>
            <a:chExt cx="5715000" cy="136947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15000" cy="13694790"/>
            </a:xfrm>
            <a:custGeom>
              <a:avLst/>
              <a:gdLst/>
              <a:ahLst/>
              <a:cxnLst/>
              <a:rect l="l" t="t" r="r" b="b"/>
              <a:pathLst>
                <a:path w="5715000" h="13694790">
                  <a:moveTo>
                    <a:pt x="0" y="1369479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694790"/>
                  </a:lnTo>
                  <a:close/>
                </a:path>
              </a:pathLst>
            </a:custGeom>
            <a:solidFill>
              <a:srgbClr val="FBFCFC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58182" y="0"/>
            <a:ext cx="4286250" cy="10287000"/>
            <a:chOff x="0" y="0"/>
            <a:chExt cx="5715000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15000" cy="13716000"/>
            </a:xfrm>
            <a:custGeom>
              <a:avLst/>
              <a:gdLst/>
              <a:ahLst/>
              <a:cxnLst/>
              <a:rect l="l" t="t" r="r" b="b"/>
              <a:pathLst>
                <a:path w="5715000" h="13716000">
                  <a:moveTo>
                    <a:pt x="0" y="1371600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716000"/>
                  </a:lnTo>
                  <a:close/>
                </a:path>
              </a:pathLst>
            </a:custGeom>
            <a:solidFill>
              <a:srgbClr val="F2F2F2">
                <a:alpha val="8627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41780" y="0"/>
            <a:ext cx="230889" cy="10287000"/>
            <a:chOff x="0" y="0"/>
            <a:chExt cx="307852" cy="13716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7848" cy="13716000"/>
            </a:xfrm>
            <a:custGeom>
              <a:avLst/>
              <a:gdLst/>
              <a:ahLst/>
              <a:cxnLst/>
              <a:rect l="l" t="t" r="r" b="b"/>
              <a:pathLst>
                <a:path w="307848" h="13716000">
                  <a:moveTo>
                    <a:pt x="0" y="0"/>
                  </a:moveTo>
                  <a:lnTo>
                    <a:pt x="307848" y="0"/>
                  </a:lnTo>
                  <a:lnTo>
                    <a:pt x="30784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15260" y="0"/>
            <a:ext cx="230889" cy="10287000"/>
            <a:chOff x="0" y="0"/>
            <a:chExt cx="307852" cy="13716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7848" cy="13716000"/>
            </a:xfrm>
            <a:custGeom>
              <a:avLst/>
              <a:gdLst/>
              <a:ahLst/>
              <a:cxnLst/>
              <a:rect l="l" t="t" r="r" b="b"/>
              <a:pathLst>
                <a:path w="307848" h="13716000">
                  <a:moveTo>
                    <a:pt x="0" y="0"/>
                  </a:moveTo>
                  <a:lnTo>
                    <a:pt x="307848" y="0"/>
                  </a:lnTo>
                  <a:lnTo>
                    <a:pt x="30784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E3D9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330" y="5762"/>
            <a:ext cx="7322313" cy="10287000"/>
            <a:chOff x="0" y="0"/>
            <a:chExt cx="9763084" cy="13716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63125" cy="13716000"/>
            </a:xfrm>
            <a:custGeom>
              <a:avLst/>
              <a:gdLst/>
              <a:ahLst/>
              <a:cxnLst/>
              <a:rect l="l" t="t" r="r" b="b"/>
              <a:pathLst>
                <a:path w="9763125" h="13716000">
                  <a:moveTo>
                    <a:pt x="0" y="0"/>
                  </a:moveTo>
                  <a:lnTo>
                    <a:pt x="9763125" y="0"/>
                  </a:lnTo>
                  <a:lnTo>
                    <a:pt x="976312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64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077200" y="-902664"/>
            <a:ext cx="9418816" cy="4841271"/>
            <a:chOff x="0" y="0"/>
            <a:chExt cx="9052560" cy="645502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052560" cy="6455028"/>
            </a:xfrm>
            <a:custGeom>
              <a:avLst/>
              <a:gdLst/>
              <a:ahLst/>
              <a:cxnLst/>
              <a:rect l="l" t="t" r="r" b="b"/>
              <a:pathLst>
                <a:path w="9052560" h="6455028">
                  <a:moveTo>
                    <a:pt x="0" y="0"/>
                  </a:moveTo>
                  <a:lnTo>
                    <a:pt x="9052560" y="0"/>
                  </a:lnTo>
                  <a:lnTo>
                    <a:pt x="9052560" y="6455028"/>
                  </a:lnTo>
                  <a:lnTo>
                    <a:pt x="0" y="64550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9052560" cy="6540753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 i="1" spc="-75" dirty="0">
                  <a:solidFill>
                    <a:srgbClr val="013D61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Grazie per </a:t>
              </a:r>
              <a:r>
                <a:rPr lang="en-US" sz="9000" b="1" i="1" spc="-75" dirty="0" err="1">
                  <a:solidFill>
                    <a:srgbClr val="013D61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l’ascolto</a:t>
              </a:r>
              <a:r>
                <a:rPr lang="en-US" sz="9000" b="1" i="1" spc="-75" dirty="0">
                  <a:solidFill>
                    <a:srgbClr val="013D61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!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8565349" y="7735583"/>
            <a:ext cx="872632" cy="686999"/>
          </a:xfrm>
          <a:custGeom>
            <a:avLst/>
            <a:gdLst/>
            <a:ahLst/>
            <a:cxnLst/>
            <a:rect l="l" t="t" r="r" b="b"/>
            <a:pathLst>
              <a:path w="872632" h="686999">
                <a:moveTo>
                  <a:pt x="0" y="0"/>
                </a:moveTo>
                <a:lnTo>
                  <a:pt x="872632" y="0"/>
                </a:lnTo>
                <a:lnTo>
                  <a:pt x="872632" y="686999"/>
                </a:lnTo>
                <a:lnTo>
                  <a:pt x="0" y="686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TextBox 20"/>
          <p:cNvSpPr txBox="1"/>
          <p:nvPr/>
        </p:nvSpPr>
        <p:spPr>
          <a:xfrm>
            <a:off x="8565349" y="5073854"/>
            <a:ext cx="9722651" cy="227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spc="298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DOTT.SSA CLARA LOMBARDO</a:t>
            </a:r>
          </a:p>
          <a:p>
            <a:pPr algn="l">
              <a:lnSpc>
                <a:spcPts val="3600"/>
              </a:lnSpc>
            </a:pPr>
            <a:r>
              <a:rPr lang="en-US" sz="3000" b="1" spc="213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Department “Scienze della Salute” University “Magna Graecia” of Catanzaro, Italy</a:t>
            </a:r>
          </a:p>
          <a:p>
            <a:pPr algn="l">
              <a:lnSpc>
                <a:spcPts val="5040"/>
              </a:lnSpc>
              <a:spcBef>
                <a:spcPct val="0"/>
              </a:spcBef>
            </a:pPr>
            <a:endParaRPr lang="en-US" sz="3000" b="1" spc="213">
              <a:solidFill>
                <a:srgbClr val="E7913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552281" y="7902870"/>
            <a:ext cx="6692151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  <a:spcBef>
                <a:spcPct val="0"/>
              </a:spcBef>
            </a:pPr>
            <a:r>
              <a:rPr lang="en-US" sz="2499" b="1" spc="177">
                <a:solidFill>
                  <a:srgbClr val="E791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clara.lombardo@unicz.it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50102" y="15933"/>
            <a:ext cx="4286250" cy="10271066"/>
            <a:chOff x="0" y="0"/>
            <a:chExt cx="5715000" cy="13694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15000" cy="13694790"/>
            </a:xfrm>
            <a:custGeom>
              <a:avLst/>
              <a:gdLst/>
              <a:ahLst/>
              <a:cxnLst/>
              <a:rect l="l" t="t" r="r" b="b"/>
              <a:pathLst>
                <a:path w="5715000" h="13694790">
                  <a:moveTo>
                    <a:pt x="0" y="1369479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694790"/>
                  </a:lnTo>
                  <a:close/>
                </a:path>
              </a:pathLst>
            </a:custGeom>
            <a:solidFill>
              <a:srgbClr val="FBFCFC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Freeform 12"/>
          <p:cNvSpPr/>
          <p:nvPr/>
        </p:nvSpPr>
        <p:spPr>
          <a:xfrm rot="3201311">
            <a:off x="6626525" y="2595265"/>
            <a:ext cx="324993" cy="1169321"/>
          </a:xfrm>
          <a:custGeom>
            <a:avLst/>
            <a:gdLst/>
            <a:ahLst/>
            <a:cxnLst/>
            <a:rect l="l" t="t" r="r" b="b"/>
            <a:pathLst>
              <a:path w="324993" h="1169321">
                <a:moveTo>
                  <a:pt x="0" y="0"/>
                </a:moveTo>
                <a:lnTo>
                  <a:pt x="324993" y="0"/>
                </a:lnTo>
                <a:lnTo>
                  <a:pt x="324993" y="1169321"/>
                </a:lnTo>
                <a:lnTo>
                  <a:pt x="0" y="11693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>
            <a:off x="6222932" y="6017877"/>
            <a:ext cx="1004827" cy="792040"/>
          </a:xfrm>
          <a:custGeom>
            <a:avLst/>
            <a:gdLst/>
            <a:ahLst/>
            <a:cxnLst/>
            <a:rect l="l" t="t" r="r" b="b"/>
            <a:pathLst>
              <a:path w="1004827" h="792040">
                <a:moveTo>
                  <a:pt x="0" y="0"/>
                </a:moveTo>
                <a:lnTo>
                  <a:pt x="1004826" y="0"/>
                </a:lnTo>
                <a:lnTo>
                  <a:pt x="1004826" y="792040"/>
                </a:lnTo>
                <a:lnTo>
                  <a:pt x="0" y="792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>
            <a:off x="7355111" y="2005453"/>
            <a:ext cx="10614104" cy="2562104"/>
          </a:xfrm>
          <a:custGeom>
            <a:avLst/>
            <a:gdLst/>
            <a:ahLst/>
            <a:cxnLst/>
            <a:rect l="l" t="t" r="r" b="b"/>
            <a:pathLst>
              <a:path w="10614104" h="2562104">
                <a:moveTo>
                  <a:pt x="0" y="0"/>
                </a:moveTo>
                <a:lnTo>
                  <a:pt x="10614103" y="0"/>
                </a:lnTo>
                <a:lnTo>
                  <a:pt x="10614103" y="2562104"/>
                </a:lnTo>
                <a:lnTo>
                  <a:pt x="0" y="256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>
            <a:off x="7355111" y="5189857"/>
            <a:ext cx="10677780" cy="2577474"/>
          </a:xfrm>
          <a:custGeom>
            <a:avLst/>
            <a:gdLst/>
            <a:ahLst/>
            <a:cxnLst/>
            <a:rect l="l" t="t" r="r" b="b"/>
            <a:pathLst>
              <a:path w="10677780" h="2577474">
                <a:moveTo>
                  <a:pt x="0" y="0"/>
                </a:moveTo>
                <a:lnTo>
                  <a:pt x="10677780" y="0"/>
                </a:lnTo>
                <a:lnTo>
                  <a:pt x="10677780" y="2577475"/>
                </a:lnTo>
                <a:lnTo>
                  <a:pt x="0" y="25774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>
            <a:off x="152399" y="2702947"/>
            <a:ext cx="5946708" cy="3976990"/>
          </a:xfrm>
          <a:custGeom>
            <a:avLst/>
            <a:gdLst/>
            <a:ahLst/>
            <a:cxnLst/>
            <a:rect l="l" t="t" r="r" b="b"/>
            <a:pathLst>
              <a:path w="5946708" h="3976990">
                <a:moveTo>
                  <a:pt x="0" y="0"/>
                </a:moveTo>
                <a:lnTo>
                  <a:pt x="5946708" y="0"/>
                </a:lnTo>
                <a:lnTo>
                  <a:pt x="5946708" y="3976991"/>
                </a:lnTo>
                <a:lnTo>
                  <a:pt x="0" y="3976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03" t="-1938" b="-193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TextBox 17"/>
          <p:cNvSpPr txBox="1"/>
          <p:nvPr/>
        </p:nvSpPr>
        <p:spPr>
          <a:xfrm>
            <a:off x="7635355" y="2253043"/>
            <a:ext cx="9623945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400" spc="17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Le tecniche basate sulla </a:t>
            </a:r>
            <a:r>
              <a:rPr lang="en-US" sz="2400" b="1" spc="17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neuromodulazione</a:t>
            </a:r>
            <a:r>
              <a:rPr lang="en-US" sz="2400" spc="17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, in particolar modo il neurofeedback, si sono dimostrate utili nel trattamento di alcuni disturbi alimentari in aggiunta ad interventi e trattamenti più completi, compresa l’obesità.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endParaRPr lang="en-US" sz="2400" spc="170">
              <a:solidFill>
                <a:srgbClr val="1B29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635355" y="5583244"/>
            <a:ext cx="9623945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400" spc="17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L’obiettivo dello studio è stato quello d’ indagare l'efficacia del neurofeedback nel miglioraramento delle condotte alimentari in pazienti sottoposti a chirurgia bariatrica</a:t>
            </a:r>
          </a:p>
          <a:p>
            <a:pPr algn="just">
              <a:lnSpc>
                <a:spcPts val="2879"/>
              </a:lnSpc>
              <a:spcBef>
                <a:spcPct val="0"/>
              </a:spcBef>
            </a:pPr>
            <a:endParaRPr lang="en-US" sz="2400" spc="170">
              <a:solidFill>
                <a:srgbClr val="1B29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50102" y="15933"/>
            <a:ext cx="4286250" cy="10271066"/>
            <a:chOff x="0" y="0"/>
            <a:chExt cx="5715000" cy="13694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15000" cy="13694790"/>
            </a:xfrm>
            <a:custGeom>
              <a:avLst/>
              <a:gdLst/>
              <a:ahLst/>
              <a:cxnLst/>
              <a:rect l="l" t="t" r="r" b="b"/>
              <a:pathLst>
                <a:path w="5715000" h="13694790">
                  <a:moveTo>
                    <a:pt x="0" y="1369479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694790"/>
                  </a:lnTo>
                  <a:close/>
                </a:path>
              </a:pathLst>
            </a:custGeom>
            <a:solidFill>
              <a:srgbClr val="FBFCFC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250102" y="15934"/>
            <a:ext cx="4286250" cy="9179325"/>
            <a:chOff x="0" y="0"/>
            <a:chExt cx="5715000" cy="122391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15000" cy="12239117"/>
            </a:xfrm>
            <a:custGeom>
              <a:avLst/>
              <a:gdLst/>
              <a:ahLst/>
              <a:cxnLst/>
              <a:rect l="l" t="t" r="r" b="b"/>
              <a:pathLst>
                <a:path w="5715000" h="12239117">
                  <a:moveTo>
                    <a:pt x="0" y="12239117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2239117"/>
                  </a:lnTo>
                  <a:close/>
                </a:path>
              </a:pathLst>
            </a:custGeom>
            <a:solidFill>
              <a:srgbClr val="FBFCFC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6" name="Freeform 16"/>
          <p:cNvSpPr/>
          <p:nvPr/>
        </p:nvSpPr>
        <p:spPr>
          <a:xfrm>
            <a:off x="7973988" y="1028700"/>
            <a:ext cx="9285312" cy="7392661"/>
          </a:xfrm>
          <a:custGeom>
            <a:avLst/>
            <a:gdLst/>
            <a:ahLst/>
            <a:cxnLst/>
            <a:rect l="l" t="t" r="r" b="b"/>
            <a:pathLst>
              <a:path w="9285312" h="7392661">
                <a:moveTo>
                  <a:pt x="0" y="0"/>
                </a:moveTo>
                <a:lnTo>
                  <a:pt x="9285312" y="0"/>
                </a:lnTo>
                <a:lnTo>
                  <a:pt x="9285312" y="7392661"/>
                </a:lnTo>
                <a:lnTo>
                  <a:pt x="0" y="7392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>
            <a:off x="1028700" y="1028700"/>
            <a:ext cx="6650422" cy="2430476"/>
          </a:xfrm>
          <a:custGeom>
            <a:avLst/>
            <a:gdLst/>
            <a:ahLst/>
            <a:cxnLst/>
            <a:rect l="l" t="t" r="r" b="b"/>
            <a:pathLst>
              <a:path w="6650422" h="2430476">
                <a:moveTo>
                  <a:pt x="0" y="0"/>
                </a:moveTo>
                <a:lnTo>
                  <a:pt x="6650422" y="0"/>
                </a:lnTo>
                <a:lnTo>
                  <a:pt x="6650422" y="2430476"/>
                </a:lnTo>
                <a:lnTo>
                  <a:pt x="0" y="2430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>
            <a:off x="4353911" y="5151466"/>
            <a:ext cx="2079623" cy="1505127"/>
          </a:xfrm>
          <a:custGeom>
            <a:avLst/>
            <a:gdLst/>
            <a:ahLst/>
            <a:cxnLst/>
            <a:rect l="l" t="t" r="r" b="b"/>
            <a:pathLst>
              <a:path w="2079623" h="1505127">
                <a:moveTo>
                  <a:pt x="0" y="0"/>
                </a:moveTo>
                <a:lnTo>
                  <a:pt x="2079623" y="0"/>
                </a:lnTo>
                <a:lnTo>
                  <a:pt x="2079623" y="1505127"/>
                </a:lnTo>
                <a:lnTo>
                  <a:pt x="0" y="1505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Freeform 19"/>
          <p:cNvSpPr/>
          <p:nvPr/>
        </p:nvSpPr>
        <p:spPr>
          <a:xfrm rot="-5527389">
            <a:off x="7098210" y="3156938"/>
            <a:ext cx="642508" cy="615360"/>
          </a:xfrm>
          <a:custGeom>
            <a:avLst/>
            <a:gdLst/>
            <a:ahLst/>
            <a:cxnLst/>
            <a:rect l="l" t="t" r="r" b="b"/>
            <a:pathLst>
              <a:path w="642508" h="615360">
                <a:moveTo>
                  <a:pt x="0" y="0"/>
                </a:moveTo>
                <a:lnTo>
                  <a:pt x="642507" y="0"/>
                </a:lnTo>
                <a:lnTo>
                  <a:pt x="642507" y="615359"/>
                </a:lnTo>
                <a:lnTo>
                  <a:pt x="0" y="615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TextBox 20"/>
          <p:cNvSpPr txBox="1"/>
          <p:nvPr/>
        </p:nvSpPr>
        <p:spPr>
          <a:xfrm>
            <a:off x="1028700" y="3830071"/>
            <a:ext cx="6650422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  <a:spcBef>
                <a:spcPct val="0"/>
              </a:spcBef>
            </a:pPr>
            <a:r>
              <a:rPr lang="en-US" sz="2400" spc="17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u="sng" spc="17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0" tooltip="https://doi.org/10.3390/jpm15100454"/>
              </a:rPr>
              <a:t>https://doi.org/10.3390/jpm15100454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50102" y="15933"/>
            <a:ext cx="4286250" cy="10271066"/>
            <a:chOff x="0" y="0"/>
            <a:chExt cx="5715000" cy="13694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15000" cy="13694790"/>
            </a:xfrm>
            <a:custGeom>
              <a:avLst/>
              <a:gdLst/>
              <a:ahLst/>
              <a:cxnLst/>
              <a:rect l="l" t="t" r="r" b="b"/>
              <a:pathLst>
                <a:path w="5715000" h="13694790">
                  <a:moveTo>
                    <a:pt x="0" y="1369479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694790"/>
                  </a:lnTo>
                  <a:close/>
                </a:path>
              </a:pathLst>
            </a:custGeom>
            <a:solidFill>
              <a:srgbClr val="FBFCFC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250102" y="15934"/>
            <a:ext cx="4286250" cy="9179325"/>
            <a:chOff x="0" y="0"/>
            <a:chExt cx="5715000" cy="122391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15000" cy="12239117"/>
            </a:xfrm>
            <a:custGeom>
              <a:avLst/>
              <a:gdLst/>
              <a:ahLst/>
              <a:cxnLst/>
              <a:rect l="l" t="t" r="r" b="b"/>
              <a:pathLst>
                <a:path w="5715000" h="12239117">
                  <a:moveTo>
                    <a:pt x="0" y="12239117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2239117"/>
                  </a:lnTo>
                  <a:close/>
                </a:path>
              </a:pathLst>
            </a:custGeom>
            <a:solidFill>
              <a:srgbClr val="FBFCFC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aphicFrame>
        <p:nvGraphicFramePr>
          <p:cNvPr id="16" name="Object 16"/>
          <p:cNvGraphicFramePr/>
          <p:nvPr>
            <p:extLst>
              <p:ext uri="{D42A27DB-BD31-4B8C-83A1-F6EECF244321}">
                <p14:modId xmlns:p14="http://schemas.microsoft.com/office/powerpoint/2010/main" val="507095281"/>
              </p:ext>
            </p:extLst>
          </p:nvPr>
        </p:nvGraphicFramePr>
        <p:xfrm>
          <a:off x="1279525" y="1157288"/>
          <a:ext cx="15728950" cy="822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8872200" imgH="11366500" progId="Excel.Sheet.12">
                  <p:embed/>
                </p:oleObj>
              </mc:Choice>
              <mc:Fallback>
                <p:oleObj name="Worksheet" r:id="rId4" imgW="18872200" imgH="11366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9525" y="1157288"/>
                        <a:ext cx="15728950" cy="822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reeform 13">
            <a:extLst>
              <a:ext uri="{FF2B5EF4-FFF2-40B4-BE49-F238E27FC236}">
                <a16:creationId xmlns:a16="http://schemas.microsoft.com/office/drawing/2014/main" id="{7A847A42-2104-B08E-847E-03B5FFDD3562}"/>
              </a:ext>
            </a:extLst>
          </p:cNvPr>
          <p:cNvSpPr/>
          <p:nvPr/>
        </p:nvSpPr>
        <p:spPr>
          <a:xfrm>
            <a:off x="10886" y="11329"/>
            <a:ext cx="8619156" cy="1567119"/>
          </a:xfrm>
          <a:custGeom>
            <a:avLst/>
            <a:gdLst/>
            <a:ahLst/>
            <a:cxnLst/>
            <a:rect l="l" t="t" r="r" b="b"/>
            <a:pathLst>
              <a:path w="8619156" h="1567119">
                <a:moveTo>
                  <a:pt x="0" y="0"/>
                </a:moveTo>
                <a:lnTo>
                  <a:pt x="8619156" y="0"/>
                </a:lnTo>
                <a:lnTo>
                  <a:pt x="8619156" y="1567119"/>
                </a:lnTo>
                <a:lnTo>
                  <a:pt x="0" y="1567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0CA3BAB-F165-9068-30DB-63C35C772011}"/>
              </a:ext>
            </a:extLst>
          </p:cNvPr>
          <p:cNvSpPr txBox="1"/>
          <p:nvPr/>
        </p:nvSpPr>
        <p:spPr>
          <a:xfrm>
            <a:off x="1447800" y="357683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CAMPIONE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50102" y="15933"/>
            <a:ext cx="4286250" cy="10271066"/>
            <a:chOff x="0" y="0"/>
            <a:chExt cx="5715000" cy="13694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15000" cy="13694790"/>
            </a:xfrm>
            <a:custGeom>
              <a:avLst/>
              <a:gdLst/>
              <a:ahLst/>
              <a:cxnLst/>
              <a:rect l="l" t="t" r="r" b="b"/>
              <a:pathLst>
                <a:path w="5715000" h="13694790">
                  <a:moveTo>
                    <a:pt x="0" y="1369479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694790"/>
                  </a:lnTo>
                  <a:close/>
                </a:path>
              </a:pathLst>
            </a:custGeom>
            <a:solidFill>
              <a:srgbClr val="FBFCFC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" name="Freeform 10"/>
          <p:cNvSpPr/>
          <p:nvPr/>
        </p:nvSpPr>
        <p:spPr>
          <a:xfrm rot="-1453255">
            <a:off x="8850376" y="5565366"/>
            <a:ext cx="1007605" cy="920279"/>
          </a:xfrm>
          <a:custGeom>
            <a:avLst/>
            <a:gdLst/>
            <a:ahLst/>
            <a:cxnLst/>
            <a:rect l="l" t="t" r="r" b="b"/>
            <a:pathLst>
              <a:path w="1007605" h="920279">
                <a:moveTo>
                  <a:pt x="0" y="0"/>
                </a:moveTo>
                <a:lnTo>
                  <a:pt x="1007605" y="0"/>
                </a:lnTo>
                <a:lnTo>
                  <a:pt x="1007605" y="920279"/>
                </a:lnTo>
                <a:lnTo>
                  <a:pt x="0" y="92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440626" y="6970025"/>
            <a:ext cx="2622043" cy="1816611"/>
          </a:xfrm>
          <a:custGeom>
            <a:avLst/>
            <a:gdLst/>
            <a:ahLst/>
            <a:cxnLst/>
            <a:rect l="l" t="t" r="r" b="b"/>
            <a:pathLst>
              <a:path w="3689291" h="2791029">
                <a:moveTo>
                  <a:pt x="0" y="0"/>
                </a:moveTo>
                <a:lnTo>
                  <a:pt x="3689291" y="0"/>
                </a:lnTo>
                <a:lnTo>
                  <a:pt x="3689291" y="2791029"/>
                </a:lnTo>
                <a:lnTo>
                  <a:pt x="0" y="2791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>
            <a:off x="5048496" y="47400"/>
            <a:ext cx="8619156" cy="1567119"/>
          </a:xfrm>
          <a:custGeom>
            <a:avLst/>
            <a:gdLst/>
            <a:ahLst/>
            <a:cxnLst/>
            <a:rect l="l" t="t" r="r" b="b"/>
            <a:pathLst>
              <a:path w="8619156" h="1567119">
                <a:moveTo>
                  <a:pt x="0" y="0"/>
                </a:moveTo>
                <a:lnTo>
                  <a:pt x="8619156" y="0"/>
                </a:lnTo>
                <a:lnTo>
                  <a:pt x="8619156" y="1567119"/>
                </a:lnTo>
                <a:lnTo>
                  <a:pt x="0" y="1567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>
            <a:off x="15392188" y="49873"/>
            <a:ext cx="1867113" cy="1957655"/>
          </a:xfrm>
          <a:custGeom>
            <a:avLst/>
            <a:gdLst/>
            <a:ahLst/>
            <a:cxnLst/>
            <a:rect l="l" t="t" r="r" b="b"/>
            <a:pathLst>
              <a:path w="1867113" h="1957655">
                <a:moveTo>
                  <a:pt x="0" y="0"/>
                </a:moveTo>
                <a:lnTo>
                  <a:pt x="1867114" y="0"/>
                </a:lnTo>
                <a:lnTo>
                  <a:pt x="1867114" y="1957654"/>
                </a:lnTo>
                <a:lnTo>
                  <a:pt x="0" y="19576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TextBox 15"/>
          <p:cNvSpPr txBox="1"/>
          <p:nvPr/>
        </p:nvSpPr>
        <p:spPr>
          <a:xfrm>
            <a:off x="2966629" y="514350"/>
            <a:ext cx="12775098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200" b="1" spc="156" dirty="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VALUTAZIONE PSICODIAGNOSTICA</a:t>
            </a:r>
          </a:p>
          <a:p>
            <a:pPr algn="ctr">
              <a:lnSpc>
                <a:spcPts val="2640"/>
              </a:lnSpc>
            </a:pPr>
            <a:r>
              <a:rPr lang="en-US" sz="2200" b="1" spc="156" dirty="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T0 (prima </a:t>
            </a:r>
            <a:r>
              <a:rPr lang="en-US" sz="2200" b="1" spc="156" dirty="0" err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dell’intervento</a:t>
            </a:r>
            <a:r>
              <a:rPr lang="en-US" sz="2200" b="1" spc="156" dirty="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)-T1 (fine </a:t>
            </a:r>
            <a:r>
              <a:rPr lang="en-US" sz="2200" b="1" spc="156" dirty="0" err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trattamento</a:t>
            </a:r>
            <a:r>
              <a:rPr lang="en-US" sz="2200" b="1" spc="156" dirty="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NF)</a:t>
            </a:r>
          </a:p>
          <a:p>
            <a:pPr algn="ctr">
              <a:lnSpc>
                <a:spcPts val="2640"/>
              </a:lnSpc>
              <a:spcBef>
                <a:spcPct val="0"/>
              </a:spcBef>
            </a:pPr>
            <a:endParaRPr lang="en-US" sz="2200" b="1" spc="156" dirty="0">
              <a:solidFill>
                <a:srgbClr val="1B294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90650" y="1978952"/>
            <a:ext cx="16230600" cy="524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400" b="1" spc="170" dirty="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Eating Disorder Inventory </a:t>
            </a:r>
            <a:r>
              <a:rPr lang="en-US" sz="2400" spc="170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(Gormally J, Black S, Daston S, Rardin D. 1982):</a:t>
            </a:r>
          </a:p>
          <a:p>
            <a:pPr algn="just">
              <a:lnSpc>
                <a:spcPts val="2400"/>
              </a:lnSpc>
            </a:pP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Comprende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64 item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suddivisi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in otto sotto-scale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che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valutano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principali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dimensioni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psicologiche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associate ai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disturbi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alimentari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quali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il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desiderio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magrezza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comportamenti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bulimici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l’insoddisfazione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corporea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, il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perfezionismo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, il senso di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inefficacia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, la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sfiducia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interpersonale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, la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consapevolezza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corporea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e la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paura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della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maturità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2879"/>
              </a:lnSpc>
            </a:pPr>
            <a:endParaRPr lang="en-US" sz="2000" spc="142" dirty="0">
              <a:solidFill>
                <a:srgbClr val="1B294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879"/>
              </a:lnSpc>
            </a:pPr>
            <a:r>
              <a:rPr lang="en-US" sz="2400" b="1" spc="170" dirty="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Body Uneasiness Test</a:t>
            </a:r>
            <a:r>
              <a:rPr lang="en-US" sz="2400" spc="170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2400" spc="170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Cuzzolaro</a:t>
            </a:r>
            <a:r>
              <a:rPr lang="en-US" sz="2400" spc="170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M, Vetrone G, Marano G et al., 1999):</a:t>
            </a:r>
          </a:p>
          <a:p>
            <a:pPr algn="just">
              <a:lnSpc>
                <a:spcPts val="2400"/>
              </a:lnSpc>
            </a:pP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Questionario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self-report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composto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da 71 item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che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misura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il disagio legato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all’immagine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corporea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algn="just">
              <a:lnSpc>
                <a:spcPts val="2400"/>
              </a:lnSpc>
            </a:pP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n-US" sz="2000" b="1" spc="142" dirty="0" err="1">
                <a:solidFill>
                  <a:srgbClr val="E791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parte</a:t>
            </a:r>
            <a:r>
              <a:rPr lang="en-US" sz="2000" b="1" spc="142" dirty="0">
                <a:solidFill>
                  <a:srgbClr val="E791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utilizzata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in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questo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studio, valuta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paura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ingrassare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insoddisfazione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per il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corpo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evitamento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controllo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compulsivo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dell’aspetto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e senso di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distacco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dal proprio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corpo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algn="just">
              <a:lnSpc>
                <a:spcPts val="2400"/>
              </a:lnSpc>
            </a:pPr>
            <a:endParaRPr lang="en-US" sz="2000" b="1" spc="142" dirty="0">
              <a:solidFill>
                <a:srgbClr val="1B294A"/>
              </a:solidFill>
              <a:latin typeface="Montserrat"/>
              <a:ea typeface="Montserrat Bold"/>
              <a:cs typeface="Montserrat Bold"/>
              <a:sym typeface="Montserrat"/>
            </a:endParaRPr>
          </a:p>
          <a:p>
            <a:pPr algn="just">
              <a:lnSpc>
                <a:spcPts val="2400"/>
              </a:lnSpc>
            </a:pPr>
            <a:r>
              <a:rPr lang="en-US" sz="2000" b="1" spc="142" dirty="0">
                <a:solidFill>
                  <a:srgbClr val="E791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Binge Eating Scale (BES)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è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stata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impiegata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solo come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strumento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di screening per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escludere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soggetti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con </a:t>
            </a:r>
            <a:r>
              <a:rPr lang="en-US" sz="2000" spc="142" dirty="0" err="1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abbuffate</a:t>
            </a:r>
            <a:r>
              <a:rPr lang="en-US" sz="2000" spc="142" dirty="0">
                <a:solidFill>
                  <a:srgbClr val="1B294A"/>
                </a:solidFill>
                <a:latin typeface="Montserrat"/>
                <a:ea typeface="Montserrat"/>
                <a:cs typeface="Montserrat"/>
                <a:sym typeface="Montserrat"/>
              </a:rPr>
              <a:t> compulsive.</a:t>
            </a:r>
          </a:p>
          <a:p>
            <a:pPr algn="just">
              <a:lnSpc>
                <a:spcPts val="2640"/>
              </a:lnSpc>
            </a:pPr>
            <a:endParaRPr lang="en-US" sz="2000" spc="142" dirty="0">
              <a:solidFill>
                <a:srgbClr val="1B294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879"/>
              </a:lnSpc>
            </a:pPr>
            <a:endParaRPr lang="en-US" sz="2000" spc="142" dirty="0">
              <a:solidFill>
                <a:srgbClr val="1B294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879"/>
              </a:lnSpc>
            </a:pPr>
            <a:endParaRPr lang="en-US" sz="2000" spc="142" dirty="0">
              <a:solidFill>
                <a:srgbClr val="1B29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464323" y="6383131"/>
            <a:ext cx="5003183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40"/>
              </a:lnSpc>
            </a:pPr>
            <a:r>
              <a:rPr lang="en-US" sz="2200" b="1" spc="156" dirty="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Il </a:t>
            </a:r>
            <a:r>
              <a:rPr lang="en-US" sz="2200" b="1" spc="156" dirty="0" err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gruppo</a:t>
            </a:r>
            <a:r>
              <a:rPr lang="en-US" sz="2200" b="1" spc="156" dirty="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200" b="1" spc="156" dirty="0" err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sperimentale</a:t>
            </a:r>
            <a:r>
              <a:rPr lang="en-US" sz="2200" b="1" spc="156" dirty="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ha </a:t>
            </a:r>
            <a:r>
              <a:rPr lang="en-US" sz="2200" b="1" spc="156" dirty="0" err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effettuato</a:t>
            </a:r>
            <a:r>
              <a:rPr lang="en-US" sz="2200" b="1" spc="156" dirty="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10 </a:t>
            </a:r>
            <a:r>
              <a:rPr lang="en-US" sz="2200" b="1" spc="156" dirty="0" err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sessioni</a:t>
            </a:r>
            <a:r>
              <a:rPr lang="en-US" sz="2200" b="1" spc="156" dirty="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 NF </a:t>
            </a:r>
            <a:r>
              <a:rPr lang="en-US" sz="2200" b="1" spc="156" dirty="0" err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protocollo</a:t>
            </a:r>
            <a:r>
              <a:rPr lang="en-US" sz="2200" b="1" spc="156" dirty="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Alpha –Theta dopo 1 mese </a:t>
            </a:r>
            <a:r>
              <a:rPr lang="en-US" sz="2200" b="1" spc="156" dirty="0" err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dall’intervento</a:t>
            </a:r>
            <a:endParaRPr lang="en-US" sz="2200" b="1" spc="156" dirty="0">
              <a:solidFill>
                <a:srgbClr val="1B294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880"/>
              </a:lnSpc>
              <a:spcBef>
                <a:spcPct val="0"/>
              </a:spcBef>
            </a:pPr>
            <a:endParaRPr lang="en-US" sz="2200" b="1" spc="156" dirty="0">
              <a:solidFill>
                <a:srgbClr val="1B294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859E9F4A-9697-1668-E761-8129F60BDB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556" t="33946" r="12525" b="14389"/>
          <a:stretch/>
        </p:blipFill>
        <p:spPr>
          <a:xfrm>
            <a:off x="8782849" y="7462343"/>
            <a:ext cx="3055261" cy="164611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D2BDA14-E4D9-DF2D-AC62-7FA86E5BF62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5027" r="29431" b="24024"/>
          <a:stretch/>
        </p:blipFill>
        <p:spPr>
          <a:xfrm>
            <a:off x="15091105" y="7447495"/>
            <a:ext cx="3078702" cy="166704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684ABBCB-B609-4EAE-C0C2-C8F267685F8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662" t="23725" r="22610" b="27050"/>
          <a:stretch/>
        </p:blipFill>
        <p:spPr>
          <a:xfrm>
            <a:off x="11870767" y="6450773"/>
            <a:ext cx="3238790" cy="1667041"/>
          </a:xfrm>
          <a:prstGeom prst="rect">
            <a:avLst/>
          </a:prstGeom>
        </p:spPr>
      </p:pic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31B8C2E7-1DF1-7CEE-E3EC-ECD7C21B9327}"/>
              </a:ext>
            </a:extLst>
          </p:cNvPr>
          <p:cNvSpPr/>
          <p:nvPr/>
        </p:nvSpPr>
        <p:spPr>
          <a:xfrm rot="1279737">
            <a:off x="6845265" y="8078581"/>
            <a:ext cx="1622241" cy="708055"/>
          </a:xfrm>
          <a:prstGeom prst="righ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50102" y="15933"/>
            <a:ext cx="4286250" cy="10271066"/>
            <a:chOff x="0" y="0"/>
            <a:chExt cx="5715000" cy="13694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15000" cy="13694790"/>
            </a:xfrm>
            <a:custGeom>
              <a:avLst/>
              <a:gdLst/>
              <a:ahLst/>
              <a:cxnLst/>
              <a:rect l="l" t="t" r="r" b="b"/>
              <a:pathLst>
                <a:path w="5715000" h="13694790">
                  <a:moveTo>
                    <a:pt x="0" y="1369479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694790"/>
                  </a:lnTo>
                  <a:close/>
                </a:path>
              </a:pathLst>
            </a:custGeom>
            <a:solidFill>
              <a:srgbClr val="FBFCFC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250102" y="15934"/>
            <a:ext cx="4286250" cy="9179325"/>
            <a:chOff x="0" y="0"/>
            <a:chExt cx="5715000" cy="122391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15000" cy="12239117"/>
            </a:xfrm>
            <a:custGeom>
              <a:avLst/>
              <a:gdLst/>
              <a:ahLst/>
              <a:cxnLst/>
              <a:rect l="l" t="t" r="r" b="b"/>
              <a:pathLst>
                <a:path w="5715000" h="12239117">
                  <a:moveTo>
                    <a:pt x="0" y="12239117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2239117"/>
                  </a:lnTo>
                  <a:close/>
                </a:path>
              </a:pathLst>
            </a:custGeom>
            <a:solidFill>
              <a:srgbClr val="FBFCFC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aphicFrame>
        <p:nvGraphicFramePr>
          <p:cNvPr id="16" name="Object 16"/>
          <p:cNvGraphicFramePr/>
          <p:nvPr/>
        </p:nvGraphicFramePr>
        <p:xfrm>
          <a:off x="1028701" y="869505"/>
          <a:ext cx="16230600" cy="8052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9469100" imgH="11290300" progId="Excel.Sheet.12">
                  <p:embed/>
                </p:oleObj>
              </mc:Choice>
              <mc:Fallback>
                <p:oleObj name="Worksheet" r:id="rId4" imgW="19469100" imgH="11290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8701" y="869505"/>
                        <a:ext cx="16230600" cy="8052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reeform 17"/>
          <p:cNvSpPr/>
          <p:nvPr/>
        </p:nvSpPr>
        <p:spPr>
          <a:xfrm>
            <a:off x="1901783" y="6226049"/>
            <a:ext cx="3051217" cy="319001"/>
          </a:xfrm>
          <a:custGeom>
            <a:avLst/>
            <a:gdLst/>
            <a:ahLst/>
            <a:cxnLst/>
            <a:rect l="l" t="t" r="r" b="b"/>
            <a:pathLst>
              <a:path w="2969937" h="486229">
                <a:moveTo>
                  <a:pt x="0" y="0"/>
                </a:moveTo>
                <a:lnTo>
                  <a:pt x="2969937" y="0"/>
                </a:lnTo>
                <a:lnTo>
                  <a:pt x="2969937" y="486229"/>
                </a:lnTo>
                <a:lnTo>
                  <a:pt x="0" y="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TextBox 18"/>
          <p:cNvSpPr txBox="1"/>
          <p:nvPr/>
        </p:nvSpPr>
        <p:spPr>
          <a:xfrm>
            <a:off x="8112620" y="155130"/>
            <a:ext cx="2062758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  <a:spcBef>
                <a:spcPct val="0"/>
              </a:spcBef>
            </a:pPr>
            <a:r>
              <a:rPr lang="en-US" sz="3700" b="1" spc="264" dirty="0">
                <a:solidFill>
                  <a:srgbClr val="C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Results</a:t>
            </a:r>
          </a:p>
        </p:txBody>
      </p:sp>
      <p:sp>
        <p:nvSpPr>
          <p:cNvPr id="19" name="Freeform 19"/>
          <p:cNvSpPr/>
          <p:nvPr/>
        </p:nvSpPr>
        <p:spPr>
          <a:xfrm>
            <a:off x="1895677" y="7155794"/>
            <a:ext cx="2285364" cy="305063"/>
          </a:xfrm>
          <a:custGeom>
            <a:avLst/>
            <a:gdLst/>
            <a:ahLst/>
            <a:cxnLst/>
            <a:rect l="l" t="t" r="r" b="b"/>
            <a:pathLst>
              <a:path w="2315599" h="379103">
                <a:moveTo>
                  <a:pt x="0" y="0"/>
                </a:moveTo>
                <a:lnTo>
                  <a:pt x="2315599" y="0"/>
                </a:lnTo>
                <a:lnTo>
                  <a:pt x="2315599" y="379103"/>
                </a:lnTo>
                <a:lnTo>
                  <a:pt x="0" y="3791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Freeform 20"/>
          <p:cNvSpPr/>
          <p:nvPr/>
        </p:nvSpPr>
        <p:spPr>
          <a:xfrm>
            <a:off x="1935006" y="6584180"/>
            <a:ext cx="2408393" cy="272832"/>
          </a:xfrm>
          <a:custGeom>
            <a:avLst/>
            <a:gdLst/>
            <a:ahLst/>
            <a:cxnLst/>
            <a:rect l="l" t="t" r="r" b="b"/>
            <a:pathLst>
              <a:path w="3186791" h="521731">
                <a:moveTo>
                  <a:pt x="0" y="0"/>
                </a:moveTo>
                <a:lnTo>
                  <a:pt x="3186791" y="0"/>
                </a:lnTo>
                <a:lnTo>
                  <a:pt x="3186791" y="521731"/>
                </a:lnTo>
                <a:lnTo>
                  <a:pt x="0" y="5217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Freeform 21"/>
          <p:cNvSpPr/>
          <p:nvPr/>
        </p:nvSpPr>
        <p:spPr>
          <a:xfrm>
            <a:off x="1895676" y="6857013"/>
            <a:ext cx="3209723" cy="291882"/>
          </a:xfrm>
          <a:custGeom>
            <a:avLst/>
            <a:gdLst/>
            <a:ahLst/>
            <a:cxnLst/>
            <a:rect l="l" t="t" r="r" b="b"/>
            <a:pathLst>
              <a:path w="2349646" h="384677">
                <a:moveTo>
                  <a:pt x="0" y="0"/>
                </a:moveTo>
                <a:lnTo>
                  <a:pt x="2349646" y="0"/>
                </a:lnTo>
                <a:lnTo>
                  <a:pt x="2349646" y="384677"/>
                </a:lnTo>
                <a:lnTo>
                  <a:pt x="0" y="3846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Freeform 22"/>
          <p:cNvSpPr/>
          <p:nvPr/>
        </p:nvSpPr>
        <p:spPr>
          <a:xfrm>
            <a:off x="1967220" y="3179637"/>
            <a:ext cx="2181610" cy="308607"/>
          </a:xfrm>
          <a:custGeom>
            <a:avLst/>
            <a:gdLst/>
            <a:ahLst/>
            <a:cxnLst/>
            <a:rect l="l" t="t" r="r" b="b"/>
            <a:pathLst>
              <a:path w="2213823" h="362440">
                <a:moveTo>
                  <a:pt x="0" y="0"/>
                </a:moveTo>
                <a:lnTo>
                  <a:pt x="2213823" y="0"/>
                </a:lnTo>
                <a:lnTo>
                  <a:pt x="2213823" y="362440"/>
                </a:lnTo>
                <a:lnTo>
                  <a:pt x="0" y="362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967218" y="5042165"/>
            <a:ext cx="2212454" cy="302397"/>
          </a:xfrm>
          <a:custGeom>
            <a:avLst/>
            <a:gdLst/>
            <a:ahLst/>
            <a:cxnLst/>
            <a:rect l="l" t="t" r="r" b="b"/>
            <a:pathLst>
              <a:path w="2213823" h="362440">
                <a:moveTo>
                  <a:pt x="0" y="0"/>
                </a:moveTo>
                <a:lnTo>
                  <a:pt x="2213823" y="0"/>
                </a:lnTo>
                <a:lnTo>
                  <a:pt x="2213823" y="362440"/>
                </a:lnTo>
                <a:lnTo>
                  <a:pt x="0" y="362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1967218" y="3527374"/>
            <a:ext cx="2181611" cy="266046"/>
          </a:xfrm>
          <a:custGeom>
            <a:avLst/>
            <a:gdLst/>
            <a:ahLst/>
            <a:cxnLst/>
            <a:rect l="l" t="t" r="r" b="b"/>
            <a:pathLst>
              <a:path w="2213823" h="362440">
                <a:moveTo>
                  <a:pt x="0" y="0"/>
                </a:moveTo>
                <a:lnTo>
                  <a:pt x="2213823" y="0"/>
                </a:lnTo>
                <a:lnTo>
                  <a:pt x="2213823" y="362440"/>
                </a:lnTo>
                <a:lnTo>
                  <a:pt x="0" y="362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1969266" y="3862132"/>
            <a:ext cx="2179564" cy="250287"/>
          </a:xfrm>
          <a:custGeom>
            <a:avLst/>
            <a:gdLst/>
            <a:ahLst/>
            <a:cxnLst/>
            <a:rect l="l" t="t" r="r" b="b"/>
            <a:pathLst>
              <a:path w="2213823" h="362440">
                <a:moveTo>
                  <a:pt x="0" y="0"/>
                </a:moveTo>
                <a:lnTo>
                  <a:pt x="2213822" y="0"/>
                </a:lnTo>
                <a:lnTo>
                  <a:pt x="2213822" y="362440"/>
                </a:lnTo>
                <a:lnTo>
                  <a:pt x="0" y="362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1969265" y="4112420"/>
            <a:ext cx="2179564" cy="296003"/>
          </a:xfrm>
          <a:custGeom>
            <a:avLst/>
            <a:gdLst/>
            <a:ahLst/>
            <a:cxnLst/>
            <a:rect l="l" t="t" r="r" b="b"/>
            <a:pathLst>
              <a:path w="2213823" h="362440">
                <a:moveTo>
                  <a:pt x="0" y="0"/>
                </a:moveTo>
                <a:lnTo>
                  <a:pt x="2213823" y="0"/>
                </a:lnTo>
                <a:lnTo>
                  <a:pt x="2213823" y="362440"/>
                </a:lnTo>
                <a:lnTo>
                  <a:pt x="0" y="362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Freeform 27"/>
          <p:cNvSpPr/>
          <p:nvPr/>
        </p:nvSpPr>
        <p:spPr>
          <a:xfrm>
            <a:off x="1939874" y="4424383"/>
            <a:ext cx="2179564" cy="303040"/>
          </a:xfrm>
          <a:custGeom>
            <a:avLst/>
            <a:gdLst/>
            <a:ahLst/>
            <a:cxnLst/>
            <a:rect l="l" t="t" r="r" b="b"/>
            <a:pathLst>
              <a:path w="2213823" h="362440">
                <a:moveTo>
                  <a:pt x="0" y="0"/>
                </a:moveTo>
                <a:lnTo>
                  <a:pt x="2213823" y="0"/>
                </a:lnTo>
                <a:lnTo>
                  <a:pt x="2213823" y="362440"/>
                </a:lnTo>
                <a:lnTo>
                  <a:pt x="0" y="362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8" name="Freeform 28"/>
          <p:cNvSpPr/>
          <p:nvPr/>
        </p:nvSpPr>
        <p:spPr>
          <a:xfrm>
            <a:off x="1935007" y="4743383"/>
            <a:ext cx="2179564" cy="340331"/>
          </a:xfrm>
          <a:custGeom>
            <a:avLst/>
            <a:gdLst/>
            <a:ahLst/>
            <a:cxnLst/>
            <a:rect l="l" t="t" r="r" b="b"/>
            <a:pathLst>
              <a:path w="2213823" h="362440">
                <a:moveTo>
                  <a:pt x="0" y="0"/>
                </a:moveTo>
                <a:lnTo>
                  <a:pt x="2213822" y="0"/>
                </a:lnTo>
                <a:lnTo>
                  <a:pt x="2213822" y="362440"/>
                </a:lnTo>
                <a:lnTo>
                  <a:pt x="0" y="362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9" name="Freeform 29"/>
          <p:cNvSpPr/>
          <p:nvPr/>
        </p:nvSpPr>
        <p:spPr>
          <a:xfrm>
            <a:off x="1967218" y="5347228"/>
            <a:ext cx="2147353" cy="261682"/>
          </a:xfrm>
          <a:custGeom>
            <a:avLst/>
            <a:gdLst/>
            <a:ahLst/>
            <a:cxnLst/>
            <a:rect l="l" t="t" r="r" b="b"/>
            <a:pathLst>
              <a:path w="2213823" h="362440">
                <a:moveTo>
                  <a:pt x="0" y="0"/>
                </a:moveTo>
                <a:lnTo>
                  <a:pt x="2213823" y="0"/>
                </a:lnTo>
                <a:lnTo>
                  <a:pt x="2213823" y="362440"/>
                </a:lnTo>
                <a:lnTo>
                  <a:pt x="0" y="362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0" name="Freeform 30"/>
          <p:cNvSpPr/>
          <p:nvPr/>
        </p:nvSpPr>
        <p:spPr>
          <a:xfrm>
            <a:off x="1936375" y="5927267"/>
            <a:ext cx="2212454" cy="272679"/>
          </a:xfrm>
          <a:custGeom>
            <a:avLst/>
            <a:gdLst/>
            <a:ahLst/>
            <a:cxnLst/>
            <a:rect l="l" t="t" r="r" b="b"/>
            <a:pathLst>
              <a:path w="2173830" h="355893">
                <a:moveTo>
                  <a:pt x="0" y="0"/>
                </a:moveTo>
                <a:lnTo>
                  <a:pt x="2173830" y="0"/>
                </a:lnTo>
                <a:lnTo>
                  <a:pt x="2173830" y="355892"/>
                </a:lnTo>
                <a:lnTo>
                  <a:pt x="0" y="3558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C5CA120C-379A-4D0E-FA0C-0AB97E409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25600" y="108864"/>
            <a:ext cx="3756481" cy="1742174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FBB7AA0-AA32-CE07-4649-3337369887A6}"/>
              </a:ext>
            </a:extLst>
          </p:cNvPr>
          <p:cNvSpPr txBox="1"/>
          <p:nvPr/>
        </p:nvSpPr>
        <p:spPr>
          <a:xfrm>
            <a:off x="14325600" y="155130"/>
            <a:ext cx="3706566" cy="1303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1800" b="1" spc="142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Analisi</a:t>
            </a:r>
            <a:r>
              <a:rPr lang="en-US" sz="1800" b="1" spc="142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800" b="1" spc="142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statistica</a:t>
            </a:r>
            <a:endParaRPr lang="en-US" sz="1800" b="1" spc="142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400"/>
              </a:lnSpc>
              <a:spcBef>
                <a:spcPct val="0"/>
              </a:spcBef>
            </a:pPr>
            <a:endParaRPr lang="en-US" sz="1800" b="1" spc="142" dirty="0">
              <a:solidFill>
                <a:srgbClr val="1B294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400"/>
              </a:lnSpc>
              <a:spcBef>
                <a:spcPct val="0"/>
              </a:spcBef>
            </a:pPr>
            <a:r>
              <a:rPr lang="en-US" sz="1800" b="1" u="sng" spc="142" dirty="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Mann–Whitney U test</a:t>
            </a:r>
            <a:r>
              <a:rPr lang="en-US" sz="1800" b="1" spc="142" dirty="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per </a:t>
            </a:r>
            <a:r>
              <a:rPr lang="en-US" sz="1800" b="1" spc="142" dirty="0" err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campioni</a:t>
            </a:r>
            <a:r>
              <a:rPr lang="en-US" sz="1800" b="1" spc="142" dirty="0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800" b="1" spc="142" dirty="0" err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indipendenti</a:t>
            </a:r>
            <a:endParaRPr lang="en-US" sz="1800" b="1" spc="142" dirty="0">
              <a:solidFill>
                <a:srgbClr val="1B294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50102" y="15933"/>
            <a:ext cx="4286250" cy="10271066"/>
            <a:chOff x="0" y="0"/>
            <a:chExt cx="5715000" cy="13694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15000" cy="13694790"/>
            </a:xfrm>
            <a:custGeom>
              <a:avLst/>
              <a:gdLst/>
              <a:ahLst/>
              <a:cxnLst/>
              <a:rect l="l" t="t" r="r" b="b"/>
              <a:pathLst>
                <a:path w="5715000" h="13694790">
                  <a:moveTo>
                    <a:pt x="0" y="1369479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694790"/>
                  </a:lnTo>
                  <a:close/>
                </a:path>
              </a:pathLst>
            </a:custGeom>
            <a:solidFill>
              <a:srgbClr val="FBFCFC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250102" y="15934"/>
            <a:ext cx="4286250" cy="9179325"/>
            <a:chOff x="0" y="0"/>
            <a:chExt cx="5715000" cy="122391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15000" cy="12239117"/>
            </a:xfrm>
            <a:custGeom>
              <a:avLst/>
              <a:gdLst/>
              <a:ahLst/>
              <a:cxnLst/>
              <a:rect l="l" t="t" r="r" b="b"/>
              <a:pathLst>
                <a:path w="5715000" h="12239117">
                  <a:moveTo>
                    <a:pt x="0" y="12239117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2239117"/>
                  </a:lnTo>
                  <a:close/>
                </a:path>
              </a:pathLst>
            </a:custGeom>
            <a:solidFill>
              <a:srgbClr val="FBFCFC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2637876"/>
            <a:ext cx="4464770" cy="3935441"/>
          </a:xfrm>
          <a:custGeom>
            <a:avLst/>
            <a:gdLst/>
            <a:ahLst/>
            <a:cxnLst/>
            <a:rect l="l" t="t" r="r" b="b"/>
            <a:pathLst>
              <a:path w="4464770" h="3935441">
                <a:moveTo>
                  <a:pt x="0" y="0"/>
                </a:moveTo>
                <a:lnTo>
                  <a:pt x="4464770" y="0"/>
                </a:lnTo>
                <a:lnTo>
                  <a:pt x="4464770" y="3935442"/>
                </a:lnTo>
                <a:lnTo>
                  <a:pt x="0" y="3935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>
            <a:off x="6745794" y="2637876"/>
            <a:ext cx="4809984" cy="3935441"/>
          </a:xfrm>
          <a:custGeom>
            <a:avLst/>
            <a:gdLst/>
            <a:ahLst/>
            <a:cxnLst/>
            <a:rect l="l" t="t" r="r" b="b"/>
            <a:pathLst>
              <a:path w="4809984" h="3935441">
                <a:moveTo>
                  <a:pt x="0" y="0"/>
                </a:moveTo>
                <a:lnTo>
                  <a:pt x="4809984" y="0"/>
                </a:lnTo>
                <a:lnTo>
                  <a:pt x="4809984" y="3935442"/>
                </a:lnTo>
                <a:lnTo>
                  <a:pt x="0" y="3935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>
            <a:off x="12808103" y="2599836"/>
            <a:ext cx="4451197" cy="3935441"/>
          </a:xfrm>
          <a:custGeom>
            <a:avLst/>
            <a:gdLst/>
            <a:ahLst/>
            <a:cxnLst/>
            <a:rect l="l" t="t" r="r" b="b"/>
            <a:pathLst>
              <a:path w="4451197" h="3935441">
                <a:moveTo>
                  <a:pt x="0" y="0"/>
                </a:moveTo>
                <a:lnTo>
                  <a:pt x="4451197" y="0"/>
                </a:lnTo>
                <a:lnTo>
                  <a:pt x="4451197" y="3935442"/>
                </a:lnTo>
                <a:lnTo>
                  <a:pt x="0" y="39354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>
            <a:off x="7495445" y="1340848"/>
            <a:ext cx="3310682" cy="601942"/>
          </a:xfrm>
          <a:custGeom>
            <a:avLst/>
            <a:gdLst/>
            <a:ahLst/>
            <a:cxnLst/>
            <a:rect l="l" t="t" r="r" b="b"/>
            <a:pathLst>
              <a:path w="3310682" h="601942">
                <a:moveTo>
                  <a:pt x="0" y="0"/>
                </a:moveTo>
                <a:lnTo>
                  <a:pt x="3310682" y="0"/>
                </a:lnTo>
                <a:lnTo>
                  <a:pt x="3310682" y="601942"/>
                </a:lnTo>
                <a:lnTo>
                  <a:pt x="0" y="6019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TextBox 18"/>
          <p:cNvSpPr txBox="1"/>
          <p:nvPr/>
        </p:nvSpPr>
        <p:spPr>
          <a:xfrm>
            <a:off x="3853032" y="870294"/>
            <a:ext cx="10581938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 spc="227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Boxplot Neurofeedback Group (T0 vs T1) EDI subscale:</a:t>
            </a:r>
          </a:p>
          <a:p>
            <a:pPr algn="ctr">
              <a:lnSpc>
                <a:spcPts val="4560"/>
              </a:lnSpc>
              <a:spcBef>
                <a:spcPct val="0"/>
              </a:spcBef>
            </a:pPr>
            <a:endParaRPr lang="en-US" sz="3200" b="1" spc="227">
              <a:solidFill>
                <a:srgbClr val="1B294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413344"/>
            <a:ext cx="4904871" cy="4121934"/>
          </a:xfrm>
          <a:custGeom>
            <a:avLst/>
            <a:gdLst/>
            <a:ahLst/>
            <a:cxnLst/>
            <a:rect l="l" t="t" r="r" b="b"/>
            <a:pathLst>
              <a:path w="4904871" h="4121934">
                <a:moveTo>
                  <a:pt x="0" y="0"/>
                </a:moveTo>
                <a:lnTo>
                  <a:pt x="4904871" y="0"/>
                </a:lnTo>
                <a:lnTo>
                  <a:pt x="4904871" y="4121934"/>
                </a:lnTo>
                <a:lnTo>
                  <a:pt x="0" y="4121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6799578" y="2413344"/>
            <a:ext cx="4688847" cy="4121934"/>
          </a:xfrm>
          <a:custGeom>
            <a:avLst/>
            <a:gdLst/>
            <a:ahLst/>
            <a:cxnLst/>
            <a:rect l="l" t="t" r="r" b="b"/>
            <a:pathLst>
              <a:path w="4688847" h="4121934">
                <a:moveTo>
                  <a:pt x="0" y="0"/>
                </a:moveTo>
                <a:lnTo>
                  <a:pt x="4688847" y="0"/>
                </a:lnTo>
                <a:lnTo>
                  <a:pt x="4688847" y="4121934"/>
                </a:lnTo>
                <a:lnTo>
                  <a:pt x="0" y="4121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2601748" y="2413344"/>
            <a:ext cx="4657552" cy="4121934"/>
          </a:xfrm>
          <a:custGeom>
            <a:avLst/>
            <a:gdLst/>
            <a:ahLst/>
            <a:cxnLst/>
            <a:rect l="l" t="t" r="r" b="b"/>
            <a:pathLst>
              <a:path w="4657552" h="4121934">
                <a:moveTo>
                  <a:pt x="0" y="0"/>
                </a:moveTo>
                <a:lnTo>
                  <a:pt x="4657552" y="0"/>
                </a:lnTo>
                <a:lnTo>
                  <a:pt x="4657552" y="4121934"/>
                </a:lnTo>
                <a:lnTo>
                  <a:pt x="0" y="4121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413344"/>
            <a:ext cx="4962591" cy="4121934"/>
          </a:xfrm>
          <a:custGeom>
            <a:avLst/>
            <a:gdLst/>
            <a:ahLst/>
            <a:cxnLst/>
            <a:rect l="l" t="t" r="r" b="b"/>
            <a:pathLst>
              <a:path w="4962591" h="4121934">
                <a:moveTo>
                  <a:pt x="0" y="0"/>
                </a:moveTo>
                <a:lnTo>
                  <a:pt x="4962591" y="0"/>
                </a:lnTo>
                <a:lnTo>
                  <a:pt x="4962591" y="4121934"/>
                </a:lnTo>
                <a:lnTo>
                  <a:pt x="0" y="4121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6926509" y="2413344"/>
            <a:ext cx="5095952" cy="4121934"/>
          </a:xfrm>
          <a:custGeom>
            <a:avLst/>
            <a:gdLst/>
            <a:ahLst/>
            <a:cxnLst/>
            <a:rect l="l" t="t" r="r" b="b"/>
            <a:pathLst>
              <a:path w="5095952" h="4121934">
                <a:moveTo>
                  <a:pt x="0" y="0"/>
                </a:moveTo>
                <a:lnTo>
                  <a:pt x="5095952" y="0"/>
                </a:lnTo>
                <a:lnTo>
                  <a:pt x="5095952" y="4121934"/>
                </a:lnTo>
                <a:lnTo>
                  <a:pt x="0" y="4121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2597919" y="2413344"/>
            <a:ext cx="4661381" cy="4121934"/>
          </a:xfrm>
          <a:custGeom>
            <a:avLst/>
            <a:gdLst/>
            <a:ahLst/>
            <a:cxnLst/>
            <a:rect l="l" t="t" r="r" b="b"/>
            <a:pathLst>
              <a:path w="4661381" h="4121934">
                <a:moveTo>
                  <a:pt x="0" y="0"/>
                </a:moveTo>
                <a:lnTo>
                  <a:pt x="4661381" y="0"/>
                </a:lnTo>
                <a:lnTo>
                  <a:pt x="4661381" y="4121934"/>
                </a:lnTo>
                <a:lnTo>
                  <a:pt x="0" y="4121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513</Words>
  <Application>Microsoft Office PowerPoint</Application>
  <PresentationFormat>Personalizzato</PresentationFormat>
  <Paragraphs>40</Paragraphs>
  <Slides>14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24" baseType="lpstr">
      <vt:lpstr>Montserrat</vt:lpstr>
      <vt:lpstr>Calibri</vt:lpstr>
      <vt:lpstr>Calibri (MS) Bold Italics</vt:lpstr>
      <vt:lpstr>Montserrat Bold</vt:lpstr>
      <vt:lpstr>Calibri (MS) Bold</vt:lpstr>
      <vt:lpstr>Abadi</vt:lpstr>
      <vt:lpstr>Arial</vt:lpstr>
      <vt:lpstr>Office Theme</vt:lpstr>
      <vt:lpstr>Worksheet</vt:lpstr>
      <vt:lpstr>Foglio di lavoro di Microsoft Excel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Sicob Sorrento Clara</dc:title>
  <dc:creator>Alessia Galletta</dc:creator>
  <cp:lastModifiedBy>Author</cp:lastModifiedBy>
  <cp:revision>6</cp:revision>
  <dcterms:created xsi:type="dcterms:W3CDTF">2006-08-16T00:00:00Z</dcterms:created>
  <dcterms:modified xsi:type="dcterms:W3CDTF">2025-10-23T13:59:51Z</dcterms:modified>
  <dc:identifier>DAG2U-ohBTs</dc:identifier>
</cp:coreProperties>
</file>